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9" r:id="rId2"/>
    <p:sldId id="351" r:id="rId3"/>
    <p:sldId id="352" r:id="rId4"/>
    <p:sldId id="353" r:id="rId5"/>
    <p:sldId id="303" r:id="rId6"/>
    <p:sldId id="354" r:id="rId7"/>
    <p:sldId id="316" r:id="rId8"/>
    <p:sldId id="330" r:id="rId9"/>
    <p:sldId id="327" r:id="rId10"/>
    <p:sldId id="328" r:id="rId11"/>
    <p:sldId id="355" r:id="rId12"/>
    <p:sldId id="331" r:id="rId13"/>
    <p:sldId id="332" r:id="rId14"/>
    <p:sldId id="333" r:id="rId15"/>
    <p:sldId id="334" r:id="rId16"/>
    <p:sldId id="335" r:id="rId17"/>
    <p:sldId id="336" r:id="rId18"/>
    <p:sldId id="356" r:id="rId19"/>
    <p:sldId id="357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50" r:id="rId34"/>
  </p:sldIdLst>
  <p:sldSz cx="9144000" cy="6858000" type="screen4x3"/>
  <p:notesSz cx="6743700" cy="98758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71" autoAdjust="0"/>
    <p:restoredTop sz="69951" autoAdjust="0"/>
  </p:normalViewPr>
  <p:slideViewPr>
    <p:cSldViewPr>
      <p:cViewPr varScale="1">
        <p:scale>
          <a:sx n="50" d="100"/>
          <a:sy n="50" d="100"/>
        </p:scale>
        <p:origin x="-17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11"/>
        <p:guide pos="21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869" y="0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13BE6A-09FE-462D-BC43-502D3378C94C}" type="datetimeFigureOut">
              <a:rPr/>
              <a:pPr>
                <a:defRPr/>
              </a:pPr>
              <a:t>29/10/2012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0332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869" y="9380332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C134CA-EFC6-47E9-BD39-2320CDB90506}" type="slidenum">
              <a:rPr/>
              <a:pPr>
                <a:defRPr/>
              </a:pPr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59455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869" y="0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563F02-AB01-4469-8F6A-14D4D1B62E5D}" type="datetimeFigureOut">
              <a:rPr/>
              <a:pPr>
                <a:defRPr/>
              </a:pPr>
              <a:t>29/10/2012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370" y="4691023"/>
            <a:ext cx="5394960" cy="44441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869" y="9380332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453FF7-BE0A-41FF-8094-271397607CC4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90405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E137AA-1498-4B56-9862-60BDC645CE55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dirty="0" smtClean="0"/>
          </a:p>
        </p:txBody>
      </p:sp>
      <p:sp>
        <p:nvSpPr>
          <p:cNvPr id="33795" name="Slide Number Placeholder 3"/>
          <p:cNvSpPr txBox="1">
            <a:spLocks noGrp="1"/>
          </p:cNvSpPr>
          <p:nvPr/>
        </p:nvSpPr>
        <p:spPr bwMode="auto">
          <a:xfrm>
            <a:off x="3819869" y="9380332"/>
            <a:ext cx="2922270" cy="49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C2632B39-FD18-4B8A-9498-0C467AE07A9A}" type="slidenum">
              <a:rPr lang="es-ES" sz="1200">
                <a:latin typeface="Calibri" pitchFamily="34" charset="0"/>
              </a:rPr>
              <a:pPr algn="r"/>
              <a:t>10</a:t>
            </a:fld>
            <a:endParaRPr lang="es-E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11</a:t>
            </a:fld>
            <a:endParaRPr lang="es-E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s-E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16</a:t>
            </a:fld>
            <a:endParaRPr lang="es-E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10">
              <a:defRPr lang="es-ES"/>
            </a:pPr>
            <a:endParaRPr lang="es-E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10">
              <a:defRPr lang="es-ES"/>
            </a:pPr>
            <a:endParaRPr lang="es-E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defTabSz="914310">
              <a:defRPr lang="es-ES"/>
            </a:pPr>
            <a:endParaRPr lang="es-E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20</a:t>
            </a:fld>
            <a:endParaRPr lang="es-E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21</a:t>
            </a:fld>
            <a:endParaRPr lang="es-E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AR" smtClean="0"/>
              <a:pPr/>
              <a:t>22</a:t>
            </a:fld>
            <a:endParaRPr lang="es-A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23</a:t>
            </a:fld>
            <a:endParaRPr lang="es-E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678032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315100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0">
              <a:defRPr lang="es-ES"/>
            </a:pPr>
            <a:endParaRPr lang="es-ES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26</a:t>
            </a:fld>
            <a:endParaRPr lang="es-E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s-AR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AR" smtClean="0"/>
              <a:pPr/>
              <a:t>27</a:t>
            </a:fld>
            <a:endParaRPr lang="es-A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0">
              <a:defRPr lang="es-ES"/>
            </a:pP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28</a:t>
            </a:fld>
            <a:endParaRPr lang="es-E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4726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100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s-E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s-ES" dirty="0" smtClean="0"/>
              <a:t>Microsoft </a:t>
            </a:r>
            <a:r>
              <a:rPr lang="es-ES" b="1" dirty="0" smtClean="0"/>
              <a:t>Excelencia en ingeniería</a:t>
            </a:r>
            <a:endParaRPr lang="es-ES" dirty="0" smtClean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s-ES" dirty="0" smtClean="0"/>
              <a:t>Información confidencial de Microsoft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es-ES" smtClean="0"/>
              <a:pPr/>
              <a:t>33</a:t>
            </a:fld>
            <a:endParaRPr lang="es-ES" dirty="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487363"/>
            <a:ext cx="4933950" cy="3702050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367" y="4460655"/>
            <a:ext cx="6157291" cy="4971648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dirty="0" smtClean="0"/>
          </a:p>
        </p:txBody>
      </p:sp>
      <p:sp>
        <p:nvSpPr>
          <p:cNvPr id="29699" name="Slide Number Placeholder 3"/>
          <p:cNvSpPr txBox="1">
            <a:spLocks noGrp="1"/>
          </p:cNvSpPr>
          <p:nvPr/>
        </p:nvSpPr>
        <p:spPr bwMode="auto">
          <a:xfrm>
            <a:off x="3819869" y="9380332"/>
            <a:ext cx="2922270" cy="49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120D9B92-4070-43CE-A5A4-E215A664107D}" type="slidenum">
              <a:rPr lang="es-ES" sz="1200">
                <a:latin typeface="Calibri" pitchFamily="34" charset="0"/>
              </a:rPr>
              <a:pPr algn="r"/>
              <a:t>8</a:t>
            </a:fld>
            <a:endParaRPr lang="es-E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dirty="0" smtClean="0"/>
          </a:p>
        </p:txBody>
      </p:sp>
      <p:sp>
        <p:nvSpPr>
          <p:cNvPr id="31747" name="Slide Number Placeholder 3"/>
          <p:cNvSpPr txBox="1">
            <a:spLocks noGrp="1"/>
          </p:cNvSpPr>
          <p:nvPr/>
        </p:nvSpPr>
        <p:spPr bwMode="auto">
          <a:xfrm>
            <a:off x="3819869" y="9380332"/>
            <a:ext cx="2922270" cy="49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E0DE469-67FA-4479-9E61-A01DA7AC8A29}" type="slidenum">
              <a:rPr lang="es-ES" sz="1200">
                <a:latin typeface="Calibri" pitchFamily="34" charset="0"/>
              </a:rPr>
              <a:pPr algn="r"/>
              <a:t>9</a:t>
            </a:fld>
            <a:endParaRPr lang="es-E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372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es-ES" b="1" cap="small" baseline="0">
                <a:solidFill>
                  <a:srgbClr val="00330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es-ES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858000" y="5105400"/>
            <a:ext cx="1828800" cy="990600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es-ES" sz="2000" baseline="0"/>
            </a:lvl1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xmlns="" val="33964761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E42BC-B5D0-4088-A093-F9ADE2E4DEC5}" type="datetimeFigureOut">
              <a:rPr/>
              <a:pPr>
                <a:defRPr/>
              </a:pPr>
              <a:t>29/10/2012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DAF35-0C83-4A72-B1FC-EC349B46FB25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28655515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B1F73-46B7-4483-B033-1F73E8694373}" type="datetimeFigureOut">
              <a:rPr/>
              <a:pPr>
                <a:defRPr/>
              </a:pPr>
              <a:t>29/10/2012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9E13A-360C-4241-AF0C-A7B4F5FBB9D6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11385021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el 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B47E4-ABBB-4E9D-B40F-82E192BA58DD}" type="datetimeFigureOut">
              <a:rPr/>
              <a:pPr>
                <a:defRPr/>
              </a:pPr>
              <a:t>29/10/2012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57F7C-6C45-4916-913E-1F0E78F77663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51228736"/>
      </p:ext>
    </p:extLst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2000" y="1600200"/>
            <a:ext cx="80772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751D0-6A0D-4284-9DE9-6E88CCDF5599}" type="datetimeFigureOut">
              <a:rPr/>
              <a:pPr>
                <a:defRPr/>
              </a:pPr>
              <a:t>29/10/2012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0C0BD-7589-4696-9081-1FCC0E5C2AF5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9379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25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048000"/>
            <a:ext cx="4343400" cy="1362075"/>
          </a:xfrm>
        </p:spPr>
        <p:txBody>
          <a:bodyPr anchor="b"/>
          <a:lstStyle>
            <a:lvl1pPr algn="l" eaLnBrk="1" latinLnBrk="0" hangingPunct="1">
              <a:defRPr kumimoji="0" lang="es-ES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81800" y="5334000"/>
            <a:ext cx="2133600" cy="990600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es-ES" sz="1800"/>
            </a:lvl1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9BF52-3EBB-4B9E-8C75-436749C83F75}" type="datetimeFigureOut">
              <a:rPr/>
              <a:pPr>
                <a:defRPr/>
              </a:pPr>
              <a:t>29/10/2012</a:t>
            </a:fld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FEA3C-417B-40EF-BA73-539F30F6FBA4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191788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/>
          <a:lstStyle>
            <a:lvl1pPr algn="l" eaLnBrk="1" latinLnBrk="0" hangingPunct="1">
              <a:defRPr kumimoji="0" lang="es-ES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s-ES" sz="3200">
                <a:latin typeface="+mn-lt"/>
              </a:defRPr>
            </a:lvl1pPr>
            <a:lvl2pPr eaLnBrk="1" latinLnBrk="0" hangingPunct="1">
              <a:defRPr kumimoji="0" lang="es-ES" sz="2800">
                <a:latin typeface="+mn-lt"/>
              </a:defRPr>
            </a:lvl2pPr>
            <a:lvl3pPr eaLnBrk="1" latinLnBrk="0" hangingPunct="1">
              <a:defRPr kumimoji="0" lang="es-ES" sz="2400">
                <a:latin typeface="+mn-lt"/>
              </a:defRPr>
            </a:lvl3pPr>
            <a:lvl4pPr eaLnBrk="1" latinLnBrk="0" hangingPunct="1">
              <a:defRPr kumimoji="0" lang="es-ES" sz="2400">
                <a:latin typeface="+mn-lt"/>
              </a:defRPr>
            </a:lvl4pPr>
            <a:lvl5pPr eaLnBrk="1" latinLnBrk="0" hangingPunct="1">
              <a:defRPr kumimoji="0" lang="es-ES" sz="2400">
                <a:latin typeface="+mn-lt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2E066-D8F5-42AD-AD65-127F651994B9}" type="datetimeFigureOut">
              <a:rPr/>
              <a:pPr>
                <a:defRPr/>
              </a:pPr>
              <a:t>29/10/2012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AAD02-74AF-48F3-A76C-C9188CD1C3B3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878054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es-ES" sz="2800"/>
            </a:lvl1pPr>
            <a:lvl2pPr eaLnBrk="1" latinLnBrk="0" hangingPunct="1">
              <a:defRPr kumimoji="0" lang="es-ES" sz="2400"/>
            </a:lvl2pPr>
            <a:lvl3pPr eaLnBrk="1" latinLnBrk="0" hangingPunct="1">
              <a:defRPr kumimoji="0" lang="es-ES" sz="2000"/>
            </a:lvl3pPr>
            <a:lvl4pPr eaLnBrk="1" latinLnBrk="0" hangingPunct="1">
              <a:defRPr kumimoji="0" lang="es-ES" sz="1800"/>
            </a:lvl4pPr>
            <a:lvl5pPr eaLnBrk="1" latinLnBrk="0" hangingPunct="1">
              <a:defRPr kumimoji="0" lang="es-ES" sz="18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es-ES" sz="2800"/>
            </a:lvl1pPr>
            <a:lvl2pPr eaLnBrk="1" latinLnBrk="0" hangingPunct="1">
              <a:defRPr kumimoji="0" lang="es-ES" sz="2400"/>
            </a:lvl2pPr>
            <a:lvl3pPr eaLnBrk="1" latinLnBrk="0" hangingPunct="1">
              <a:defRPr kumimoji="0" lang="es-ES" sz="2000"/>
            </a:lvl3pPr>
            <a:lvl4pPr eaLnBrk="1" latinLnBrk="0" hangingPunct="1">
              <a:defRPr kumimoji="0" lang="es-ES" sz="1800"/>
            </a:lvl4pPr>
            <a:lvl5pPr eaLnBrk="1" latinLnBrk="0" hangingPunct="1">
              <a:defRPr kumimoji="0" lang="es-ES" sz="18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9705C-7583-4458-9994-42E6BEC89B8D}" type="datetimeFigureOut">
              <a:rPr/>
              <a:pPr>
                <a:defRPr/>
              </a:pPr>
              <a:t>29/10/2012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BA29B-392D-414F-B017-49F803F252E9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50902637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es-ES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4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4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B5CE1-E0A7-4C9D-8918-479B2BDF85CC}" type="datetimeFigureOut">
              <a:rPr/>
              <a:pPr>
                <a:defRPr/>
              </a:pPr>
              <a:t>29/10/2012</a:t>
            </a:fld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6A427-1AC3-4C77-8766-93D06F91C7BF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589850634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es-ES" sz="3200"/>
            </a:lvl1pPr>
            <a:lvl2pPr eaLnBrk="1" latinLnBrk="0" hangingPunct="1">
              <a:defRPr kumimoji="0" lang="es-ES" sz="2800"/>
            </a:lvl2pPr>
            <a:lvl3pPr eaLnBrk="1" latinLnBrk="0" hangingPunct="1">
              <a:defRPr kumimoji="0" lang="es-ES" sz="2400"/>
            </a:lvl3pPr>
            <a:lvl4pPr eaLnBrk="1" latinLnBrk="0" hangingPunct="1">
              <a:defRPr kumimoji="0" lang="es-ES" sz="2000"/>
            </a:lvl4pPr>
            <a:lvl5pPr eaLnBrk="1" latinLnBrk="0" hangingPunct="1">
              <a:defRPr kumimoji="0" lang="es-ES" sz="2000"/>
            </a:lvl5pPr>
            <a:lvl6pPr eaLnBrk="1" latinLnBrk="0" hangingPunct="1">
              <a:defRPr kumimoji="0" lang="es-ES" sz="2000"/>
            </a:lvl6pPr>
            <a:lvl7pPr eaLnBrk="1" latinLnBrk="0" hangingPunct="1">
              <a:defRPr kumimoji="0" lang="es-ES" sz="2000"/>
            </a:lvl7pPr>
            <a:lvl8pPr eaLnBrk="1" latinLnBrk="0" hangingPunct="1">
              <a:defRPr kumimoji="0" lang="es-ES" sz="2000"/>
            </a:lvl8pPr>
            <a:lvl9pPr eaLnBrk="1" latinLnBrk="0" hangingPunct="1">
              <a:defRPr kumimoji="0" lang="es-ES"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54D55-7505-432C-850C-4AD0C7AA29A5}" type="datetimeFigureOut">
              <a:rPr/>
              <a:pPr>
                <a:defRPr/>
              </a:pPr>
              <a:t>29/10/2012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94F7D-13B6-4340-A048-FA64B3CDF72A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92214871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 eaLnBrk="1" latinLnBrk="0" hangingPunct="1">
              <a:buNone/>
              <a:defRPr kumimoji="0" lang="es-ES" sz="3200"/>
            </a:lvl1pPr>
            <a:lvl2pPr marL="457200" indent="0" eaLnBrk="1" latinLnBrk="0" hangingPunct="1">
              <a:buNone/>
              <a:defRPr kumimoji="0" lang="es-ES" sz="2800"/>
            </a:lvl2pPr>
            <a:lvl3pPr marL="914400" indent="0" eaLnBrk="1" latinLnBrk="0" hangingPunct="1">
              <a:buNone/>
              <a:defRPr kumimoji="0" lang="es-ES" sz="2400"/>
            </a:lvl3pPr>
            <a:lvl4pPr marL="1371600" indent="0" eaLnBrk="1" latinLnBrk="0" hangingPunct="1">
              <a:buNone/>
              <a:defRPr kumimoji="0" lang="es-ES" sz="2000"/>
            </a:lvl4pPr>
            <a:lvl5pPr marL="1828800" indent="0" eaLnBrk="1" latinLnBrk="0" hangingPunct="1">
              <a:buNone/>
              <a:defRPr kumimoji="0" lang="es-ES" sz="2000"/>
            </a:lvl5pPr>
            <a:lvl6pPr marL="2286000" indent="0" eaLnBrk="1" latinLnBrk="0" hangingPunct="1">
              <a:buNone/>
              <a:defRPr kumimoji="0" lang="es-ES" sz="2000"/>
            </a:lvl6pPr>
            <a:lvl7pPr marL="2743200" indent="0" eaLnBrk="1" latinLnBrk="0" hangingPunct="1">
              <a:buNone/>
              <a:defRPr kumimoji="0" lang="es-ES" sz="2000"/>
            </a:lvl7pPr>
            <a:lvl8pPr marL="3200400" indent="0" eaLnBrk="1" latinLnBrk="0" hangingPunct="1">
              <a:buNone/>
              <a:defRPr kumimoji="0" lang="es-ES" sz="2000"/>
            </a:lvl8pPr>
            <a:lvl9pPr marL="3657600" indent="0" eaLnBrk="1" latinLnBrk="0" hangingPunct="1">
              <a:buNone/>
              <a:defRPr kumimoji="0" lang="es-ES"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0CDE6-14C1-4E7D-A1D8-F1A72432FC70}" type="datetimeFigureOut">
              <a:rPr/>
              <a:pPr>
                <a:defRPr/>
              </a:pPr>
              <a:t>29/10/2012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D1B64-923C-437F-B87C-9172AE631699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39791561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D7AFC-DCC0-4FC1-8176-52F5F28C21AF}" type="datetimeFigureOut">
              <a:rPr/>
              <a:pPr>
                <a:defRPr/>
              </a:pPr>
              <a:t>29/10/2012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144F8-2344-4110-AE6E-4EF6DDC60962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95497576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y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A455-AEBC-4B40-848B-03FCAE7AF46C}" type="datetimeFigureOut">
              <a:rPr/>
              <a:pPr>
                <a:defRPr/>
              </a:pPr>
              <a:t>29/10/2012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A9797-97B4-4EDC-BB25-95AAF0FB1E79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0547126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274638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1600200"/>
            <a:ext cx="807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es-E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9F4CE9-06FF-4E87-8D42-A5565FB192AF}" type="datetimeFigureOut">
              <a:rPr/>
              <a:pPr>
                <a:defRPr/>
              </a:pPr>
              <a:t>29/10/2012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es-E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es-E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3C81DF-09B0-45A3-ADBA-17AF07ACEDED}" type="slidenum">
              <a:rPr/>
              <a:pPr>
                <a:defRPr/>
              </a:pPr>
              <a:t>‹Nº›</a:t>
            </a:fld>
            <a:endParaRPr/>
          </a:p>
        </p:txBody>
      </p:sp>
      <p:pic>
        <p:nvPicPr>
          <p:cNvPr id="1032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09538"/>
            <a:ext cx="819150" cy="708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65" r:id="rId12"/>
    <p:sldLayoutId id="2147483653" r:id="rId13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s-ES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s-E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s-E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es-ES"/>
      </a:defPPr>
      <a:lvl1pPr marL="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14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6.xml"/><Relationship Id="rId7" Type="http://schemas.openxmlformats.org/officeDocument/2006/relationships/image" Target="../media/image1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55875" y="1341438"/>
            <a:ext cx="6180138" cy="2519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Cómo gestionar el parque informático y Mesa de Ayuda, con Software Libre. 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962400" y="4038600"/>
            <a:ext cx="4772025" cy="9906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sz="2400" dirty="0" smtClean="0">
                <a:latin typeface="+mn-lt"/>
              </a:rPr>
              <a:t>Lic. Fabián Pineda – Lic. S. Fabiola Ruiz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sz="2400" dirty="0" smtClean="0">
                <a:latin typeface="+mn-lt"/>
              </a:rPr>
              <a:t>01/11/2012</a:t>
            </a:r>
            <a:endParaRPr sz="2400" dirty="0">
              <a:latin typeface="+mn-lt"/>
            </a:endParaRPr>
          </a:p>
        </p:txBody>
      </p:sp>
      <p:pic>
        <p:nvPicPr>
          <p:cNvPr id="17411" name="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399213"/>
            <a:ext cx="21605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838200" y="306388"/>
            <a:ext cx="8077200" cy="1143000"/>
          </a:xfrm>
        </p:spPr>
        <p:txBody>
          <a:bodyPr/>
          <a:lstStyle/>
          <a:p>
            <a:pPr eaLnBrk="1" hangingPunct="1"/>
            <a:r>
              <a:rPr smtClean="0"/>
              <a:t>GLPI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838200" y="1524001"/>
            <a:ext cx="6974160" cy="2985120"/>
          </a:xfrm>
        </p:spPr>
        <p:txBody>
          <a:bodyPr/>
          <a:lstStyle/>
          <a:p>
            <a:pPr eaLnBrk="1" hangingPunct="1"/>
            <a:r>
              <a:rPr lang="es-AR" sz="3200" dirty="0" smtClean="0"/>
              <a:t>Es una aplicación para la gestión del inventario informático y de soporte técnico.</a:t>
            </a:r>
            <a:endParaRPr sz="3200" dirty="0" smtClean="0"/>
          </a:p>
          <a:p>
            <a:pPr eaLnBrk="1" hangingPunct="1">
              <a:buFont typeface="Arial" charset="0"/>
              <a:buNone/>
            </a:pPr>
            <a:endParaRPr sz="3200" dirty="0" smtClean="0"/>
          </a:p>
          <a:p>
            <a:pPr lvl="1" eaLnBrk="1" hangingPunct="1">
              <a:buFont typeface="Arial" charset="0"/>
              <a:buNone/>
            </a:pPr>
            <a:r>
              <a:rPr dirty="0" smtClean="0"/>
              <a:t>www.glpi-project.org</a:t>
            </a:r>
          </a:p>
        </p:txBody>
      </p:sp>
      <p:pic>
        <p:nvPicPr>
          <p:cNvPr id="32771" name="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399213"/>
            <a:ext cx="21605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8597" y="4869160"/>
            <a:ext cx="5502498" cy="6480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INAL_OCS_GL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9015" y="3207215"/>
            <a:ext cx="6500812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6399910"/>
            <a:ext cx="2160240" cy="452953"/>
          </a:xfrm>
          <a:prstGeom prst="rect">
            <a:avLst/>
          </a:prstGeom>
        </p:spPr>
      </p:pic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3275856" y="1556792"/>
            <a:ext cx="5472608" cy="720080"/>
          </a:xfrm>
        </p:spPr>
        <p:txBody>
          <a:bodyPr/>
          <a:lstStyle/>
          <a:p>
            <a:pPr eaLnBrk="1" hangingPunct="1"/>
            <a:r>
              <a:rPr lang="es-ES" dirty="0" smtClean="0"/>
              <a:t>Integración </a:t>
            </a:r>
            <a:r>
              <a:rPr lang="es-ES" dirty="0" smtClean="0"/>
              <a:t>OCS + GLPI.</a:t>
            </a:r>
            <a:endParaRPr lang="es-ES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1475656" y="2789090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s-AR" sz="3600" dirty="0" err="1">
                <a:latin typeface="Calibri" pitchFamily="34" charset="0"/>
              </a:rPr>
              <a:t>Plugin</a:t>
            </a:r>
            <a:r>
              <a:rPr lang="es-AR" sz="3600" dirty="0">
                <a:latin typeface="Calibri" pitchFamily="34" charset="0"/>
              </a:rPr>
              <a:t>.</a:t>
            </a:r>
            <a:endParaRPr lang="es-E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158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1331640" y="2636912"/>
            <a:ext cx="6408712" cy="2736304"/>
          </a:xfrm>
        </p:spPr>
        <p:txBody>
          <a:bodyPr>
            <a:noAutofit/>
          </a:bodyPr>
          <a:lstStyle/>
          <a:p>
            <a:r>
              <a:rPr kumimoji="0" lang="es-AR" sz="5400" b="1" kern="1200" cap="small" baseline="0" dirty="0" smtClean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¿Cómo está formado el Parque Informático de</a:t>
            </a:r>
            <a:r>
              <a:rPr kumimoji="0" lang="es-AR" sz="5400" b="1" kern="1200" cap="small" dirty="0" smtClean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 CTM</a:t>
            </a:r>
            <a:r>
              <a:rPr kumimoji="0" lang="es-AR" sz="5400" b="1" kern="1200" cap="small" baseline="0" dirty="0" smtClean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868" y="6405047"/>
            <a:ext cx="2160240" cy="45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762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3059832" y="1340768"/>
            <a:ext cx="5791786" cy="3672408"/>
          </a:xfrm>
        </p:spPr>
        <p:txBody>
          <a:bodyPr>
            <a:normAutofit/>
          </a:bodyPr>
          <a:lstStyle/>
          <a:p>
            <a:r>
              <a:rPr lang="es-AR" sz="4000" b="1" cap="small" dirty="0" smtClean="0">
                <a:solidFill>
                  <a:srgbClr val="003300"/>
                </a:solidFill>
              </a:rPr>
              <a:t>PCs: </a:t>
            </a:r>
            <a:r>
              <a:rPr lang="es-AR" sz="3200" b="1" cap="small" dirty="0" smtClean="0">
                <a:solidFill>
                  <a:srgbClr val="003300"/>
                </a:solidFill>
              </a:rPr>
              <a:t>480</a:t>
            </a:r>
            <a:r>
              <a:rPr lang="es-AR" sz="4000" b="1" cap="small" baseline="0" dirty="0" smtClean="0">
                <a:solidFill>
                  <a:srgbClr val="003300"/>
                </a:solidFill>
              </a:rPr>
              <a:t/>
            </a:r>
            <a:br>
              <a:rPr lang="es-AR" sz="4000" b="1" cap="small" baseline="0" dirty="0" smtClean="0">
                <a:solidFill>
                  <a:srgbClr val="003300"/>
                </a:solidFill>
              </a:rPr>
            </a:br>
            <a:r>
              <a:rPr lang="es-AR" sz="4000" b="1" cap="small" baseline="0" dirty="0" smtClean="0">
                <a:solidFill>
                  <a:srgbClr val="003300"/>
                </a:solidFill>
              </a:rPr>
              <a:t>Impresoras: </a:t>
            </a:r>
            <a:r>
              <a:rPr lang="es-AR" sz="3200" b="1" cap="small" dirty="0">
                <a:solidFill>
                  <a:srgbClr val="003300"/>
                </a:solidFill>
              </a:rPr>
              <a:t>45</a:t>
            </a:r>
            <a:r>
              <a:rPr lang="es-AR" sz="3200" b="1" cap="small" baseline="0" dirty="0" smtClean="0">
                <a:solidFill>
                  <a:srgbClr val="003300"/>
                </a:solidFill>
              </a:rPr>
              <a:t/>
            </a:r>
            <a:br>
              <a:rPr lang="es-AR" sz="3200" b="1" cap="small" baseline="0" dirty="0" smtClean="0">
                <a:solidFill>
                  <a:srgbClr val="003300"/>
                </a:solidFill>
              </a:rPr>
            </a:br>
            <a:r>
              <a:rPr lang="es-AR" sz="4000" b="1" cap="small" dirty="0" smtClean="0">
                <a:solidFill>
                  <a:srgbClr val="003300"/>
                </a:solidFill>
              </a:rPr>
              <a:t>Usuarios</a:t>
            </a:r>
            <a:r>
              <a:rPr lang="es-AR" sz="3200" b="1" cap="small" dirty="0" smtClean="0">
                <a:solidFill>
                  <a:srgbClr val="003300"/>
                </a:solidFill>
              </a:rPr>
              <a:t>: </a:t>
            </a:r>
            <a:r>
              <a:rPr lang="es-AR" sz="3200" b="1" cap="small" dirty="0">
                <a:solidFill>
                  <a:srgbClr val="003300"/>
                </a:solidFill>
              </a:rPr>
              <a:t>516</a:t>
            </a:r>
            <a:r>
              <a:rPr lang="es-AR" sz="4000" b="1" cap="small" dirty="0" smtClean="0">
                <a:solidFill>
                  <a:srgbClr val="003300"/>
                </a:solidFill>
              </a:rPr>
              <a:t/>
            </a:r>
            <a:br>
              <a:rPr lang="es-AR" sz="4000" b="1" cap="small" dirty="0" smtClean="0">
                <a:solidFill>
                  <a:srgbClr val="003300"/>
                </a:solidFill>
              </a:rPr>
            </a:br>
            <a:r>
              <a:rPr lang="es-AR" sz="4000" b="1" cap="small" dirty="0" smtClean="0">
                <a:solidFill>
                  <a:srgbClr val="003300"/>
                </a:solidFill>
              </a:rPr>
              <a:t>Emplazamientos:</a:t>
            </a:r>
            <a:r>
              <a:rPr lang="es-AR" sz="3200" b="1" cap="small" dirty="0" smtClean="0">
                <a:solidFill>
                  <a:srgbClr val="003300"/>
                </a:solidFill>
              </a:rPr>
              <a:t> </a:t>
            </a:r>
            <a:r>
              <a:rPr lang="es-AR" sz="3200" b="1" cap="small" dirty="0">
                <a:solidFill>
                  <a:srgbClr val="003300"/>
                </a:solidFill>
              </a:rPr>
              <a:t>5</a:t>
            </a:r>
            <a:r>
              <a:rPr lang="es-AR" sz="3200" b="1" cap="small" dirty="0" smtClean="0">
                <a:solidFill>
                  <a:srgbClr val="003300"/>
                </a:solidFill>
              </a:rPr>
              <a:t/>
            </a:r>
            <a:br>
              <a:rPr lang="es-AR" sz="3200" b="1" cap="small" dirty="0" smtClean="0">
                <a:solidFill>
                  <a:srgbClr val="003300"/>
                </a:solidFill>
              </a:rPr>
            </a:br>
            <a:r>
              <a:rPr lang="es-AR" sz="3200" b="1" cap="small" dirty="0" smtClean="0">
                <a:solidFill>
                  <a:srgbClr val="003300"/>
                </a:solidFill>
              </a:rPr>
              <a:t>Edificios (en SG): </a:t>
            </a:r>
            <a:r>
              <a:rPr lang="es-AR" sz="3200" b="1" cap="small" dirty="0">
                <a:solidFill>
                  <a:srgbClr val="003300"/>
                </a:solidFill>
              </a:rPr>
              <a:t>17</a:t>
            </a:r>
            <a:r>
              <a:rPr lang="es-AR" sz="3200" b="1" cap="small" dirty="0" smtClean="0">
                <a:solidFill>
                  <a:srgbClr val="003300"/>
                </a:solidFill>
              </a:rPr>
              <a:t> </a:t>
            </a:r>
            <a:r>
              <a:rPr lang="es-AR" sz="2400" b="1" cap="small" dirty="0" smtClean="0">
                <a:solidFill>
                  <a:srgbClr val="003300"/>
                </a:solidFill>
              </a:rPr>
              <a:t>zonas geográficas</a:t>
            </a:r>
            <a:endParaRPr lang="es-AR" sz="32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6399910"/>
            <a:ext cx="2160240" cy="45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31606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4 Título"/>
          <p:cNvSpPr>
            <a:spLocks noGrp="1"/>
          </p:cNvSpPr>
          <p:nvPr>
            <p:ph type="title" idx="4294967295"/>
          </p:nvPr>
        </p:nvSpPr>
        <p:spPr>
          <a:xfrm>
            <a:off x="3071770" y="1285860"/>
            <a:ext cx="5643634" cy="3929090"/>
          </a:xfrm>
        </p:spPr>
        <p:txBody>
          <a:bodyPr>
            <a:normAutofit/>
          </a:bodyPr>
          <a:lstStyle/>
          <a:p>
            <a:r>
              <a:rPr lang="es-AR" sz="5400" b="1" dirty="0" smtClean="0"/>
              <a:t>¿</a:t>
            </a:r>
            <a:r>
              <a:rPr lang="es-AR" sz="5400" b="1" cap="small" dirty="0" smtClean="0"/>
              <a:t>Cómo está formado el AICO</a:t>
            </a:r>
            <a:r>
              <a:rPr lang="es-AR" sz="5400" b="1" dirty="0" smtClean="0"/>
              <a:t>?</a:t>
            </a:r>
            <a:endParaRPr lang="es-AR" sz="3600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6399910"/>
            <a:ext cx="2160240" cy="45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6879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089" y="1700808"/>
            <a:ext cx="7505854" cy="386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6399910"/>
            <a:ext cx="2160240" cy="452953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1799692" y="836712"/>
            <a:ext cx="5724636" cy="576064"/>
          </a:xfrm>
        </p:spPr>
        <p:txBody>
          <a:bodyPr>
            <a:normAutofit/>
          </a:bodyPr>
          <a:lstStyle/>
          <a:p>
            <a:r>
              <a:rPr lang="es-ES" sz="2800" dirty="0"/>
              <a:t>Área de Informática y </a:t>
            </a:r>
            <a:r>
              <a:rPr lang="es-ES" sz="2800" dirty="0" smtClean="0"/>
              <a:t>Comunicaciones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xmlns="" val="3492278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3645024"/>
            <a:ext cx="4176464" cy="1794123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es-ES" sz="4800" dirty="0" smtClean="0">
                <a:effectLst/>
              </a:rPr>
              <a:t>Gestión del Parque Informático.</a:t>
            </a:r>
            <a:br>
              <a:rPr lang="es-ES" sz="4800" dirty="0" smtClean="0">
                <a:effectLst/>
              </a:rPr>
            </a:br>
            <a:r>
              <a:rPr lang="es-ES" sz="4800" dirty="0" smtClean="0"/>
              <a:t>OCS</a:t>
            </a:r>
            <a:endParaRPr lang="es-ES" sz="4800" dirty="0">
              <a:effectLst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6399910"/>
            <a:ext cx="2160240" cy="45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286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077200" cy="1143000"/>
          </a:xfrm>
        </p:spPr>
        <p:txBody>
          <a:bodyPr/>
          <a:lstStyle/>
          <a:p>
            <a:r>
              <a:rPr lang="es-ES" dirty="0" smtClean="0"/>
              <a:t>OCS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340768"/>
            <a:ext cx="7262192" cy="4392487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Es posible ubicar un equipo por varios criterios:</a:t>
            </a:r>
          </a:p>
          <a:p>
            <a:pPr lvl="1"/>
            <a:r>
              <a:rPr lang="es-ES" dirty="0" smtClean="0"/>
              <a:t>Dirección IP</a:t>
            </a:r>
          </a:p>
          <a:p>
            <a:pPr lvl="1"/>
            <a:r>
              <a:rPr lang="es-ES" dirty="0" smtClean="0"/>
              <a:t>Dirección MAC</a:t>
            </a:r>
          </a:p>
          <a:p>
            <a:pPr lvl="1"/>
            <a:r>
              <a:rPr lang="es-ES" dirty="0" smtClean="0"/>
              <a:t>Memoria</a:t>
            </a:r>
          </a:p>
          <a:p>
            <a:pPr lvl="1"/>
            <a:r>
              <a:rPr lang="es-ES" dirty="0" smtClean="0"/>
              <a:t>Monitor</a:t>
            </a:r>
          </a:p>
          <a:p>
            <a:pPr lvl="1"/>
            <a:r>
              <a:rPr lang="es-ES" dirty="0"/>
              <a:t>Nombre del </a:t>
            </a:r>
            <a:r>
              <a:rPr lang="es-ES" dirty="0" smtClean="0"/>
              <a:t>computador</a:t>
            </a:r>
          </a:p>
          <a:p>
            <a:pPr lvl="1"/>
            <a:r>
              <a:rPr lang="es-ES" dirty="0"/>
              <a:t>Nombre del </a:t>
            </a:r>
            <a:r>
              <a:rPr lang="es-ES" dirty="0" smtClean="0"/>
              <a:t>usuario</a:t>
            </a:r>
          </a:p>
          <a:p>
            <a:pPr lvl="1"/>
            <a:r>
              <a:rPr lang="es-ES" dirty="0"/>
              <a:t>Número Serial</a:t>
            </a:r>
          </a:p>
          <a:p>
            <a:pPr lvl="1"/>
            <a:r>
              <a:rPr lang="es-ES" dirty="0"/>
              <a:t>Sistema </a:t>
            </a:r>
            <a:r>
              <a:rPr lang="es-ES" dirty="0" smtClean="0"/>
              <a:t>Operativo</a:t>
            </a:r>
          </a:p>
          <a:p>
            <a:pPr lvl="1">
              <a:buNone/>
            </a:pPr>
            <a:endParaRPr lang="es-ES" dirty="0"/>
          </a:p>
          <a:p>
            <a:pPr lvl="1"/>
            <a:endParaRPr lang="es-ES" dirty="0" smtClean="0"/>
          </a:p>
          <a:p>
            <a:pPr lvl="1"/>
            <a:endParaRPr lang="es-ES" dirty="0" smtClean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6399910"/>
            <a:ext cx="2160240" cy="4529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95840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6399910"/>
            <a:ext cx="2160240" cy="452953"/>
          </a:xfrm>
          <a:prstGeom prst="rect">
            <a:avLst/>
          </a:prstGeom>
        </p:spPr>
      </p:pic>
      <p:pic>
        <p:nvPicPr>
          <p:cNvPr id="7" name="6 Marcador de contenido"/>
          <p:cNvPicPr>
            <a:picLocks noGrp="1"/>
          </p:cNvPicPr>
          <p:nvPr>
            <p:ph sz="half"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75995" y="692696"/>
            <a:ext cx="8668005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7 Elipse"/>
          <p:cNvSpPr/>
          <p:nvPr/>
        </p:nvSpPr>
        <p:spPr>
          <a:xfrm>
            <a:off x="3131840" y="2708920"/>
            <a:ext cx="72008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951622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6399910"/>
            <a:ext cx="2160240" cy="452953"/>
          </a:xfrm>
          <a:prstGeom prst="rect">
            <a:avLst/>
          </a:prstGeom>
        </p:spPr>
      </p:pic>
      <p:pic>
        <p:nvPicPr>
          <p:cNvPr id="7" name="6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0882" y="3861610"/>
            <a:ext cx="8015076" cy="2202430"/>
          </a:xfrm>
          <a:prstGeom prst="rect">
            <a:avLst/>
          </a:prstGeom>
        </p:spPr>
      </p:pic>
      <p:pic>
        <p:nvPicPr>
          <p:cNvPr id="8" name="7 Imag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67194" y="260648"/>
            <a:ext cx="8053278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8 Elipse"/>
          <p:cNvSpPr/>
          <p:nvPr/>
        </p:nvSpPr>
        <p:spPr>
          <a:xfrm>
            <a:off x="2820948" y="2100868"/>
            <a:ext cx="72008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5453663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868" y="6405047"/>
            <a:ext cx="2160240" cy="45295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0" y="3048001"/>
            <a:ext cx="3600400" cy="12450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5400" b="1" cap="small" smtClean="0">
                <a:solidFill>
                  <a:srgbClr val="003300"/>
                </a:solidFill>
              </a:rPr>
              <a:t>Un poco de Historia.</a:t>
            </a:r>
            <a:endParaRPr lang="es-ES" sz="5400" b="1" cap="small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0222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3645024"/>
            <a:ext cx="4176464" cy="1794123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es-ES" sz="4800" dirty="0" smtClean="0">
                <a:effectLst/>
              </a:rPr>
              <a:t>Gestión de Reclamos – Mesa de Ayuda. </a:t>
            </a:r>
            <a:br>
              <a:rPr lang="es-ES" sz="4800" dirty="0" smtClean="0">
                <a:effectLst/>
              </a:rPr>
            </a:br>
            <a:r>
              <a:rPr lang="es-ES" sz="4800" dirty="0" smtClean="0"/>
              <a:t>GLPI</a:t>
            </a:r>
            <a:endParaRPr lang="es-ES" sz="4800" dirty="0">
              <a:effectLst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6399910"/>
            <a:ext cx="2160240" cy="45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946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6399910"/>
            <a:ext cx="2160240" cy="452953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687729" y="1110566"/>
            <a:ext cx="3816424" cy="4608512"/>
          </a:xfrm>
          <a:prstGeom prst="rect">
            <a:avLst/>
          </a:prstGeom>
          <a:noFill/>
        </p:spPr>
      </p:sp>
      <p:sp>
        <p:nvSpPr>
          <p:cNvPr id="12" name="11 Flecha abajo"/>
          <p:cNvSpPr/>
          <p:nvPr/>
        </p:nvSpPr>
        <p:spPr>
          <a:xfrm>
            <a:off x="2343913" y="4494942"/>
            <a:ext cx="477053" cy="593347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12 Forma libre"/>
          <p:cNvSpPr/>
          <p:nvPr/>
        </p:nvSpPr>
        <p:spPr>
          <a:xfrm>
            <a:off x="1475656" y="4926990"/>
            <a:ext cx="2160240" cy="792087"/>
          </a:xfrm>
          <a:custGeom>
            <a:avLst/>
            <a:gdLst>
              <a:gd name="connsiteX0" fmla="*/ 0 w 1679218"/>
              <a:gd name="connsiteY0" fmla="*/ 0 h 706036"/>
              <a:gd name="connsiteX1" fmla="*/ 1679218 w 1679218"/>
              <a:gd name="connsiteY1" fmla="*/ 0 h 706036"/>
              <a:gd name="connsiteX2" fmla="*/ 1679218 w 1679218"/>
              <a:gd name="connsiteY2" fmla="*/ 706036 h 706036"/>
              <a:gd name="connsiteX3" fmla="*/ 0 w 1679218"/>
              <a:gd name="connsiteY3" fmla="*/ 706036 h 706036"/>
              <a:gd name="connsiteX4" fmla="*/ 0 w 1679218"/>
              <a:gd name="connsiteY4" fmla="*/ 0 h 70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9218" h="706036">
                <a:moveTo>
                  <a:pt x="0" y="0"/>
                </a:moveTo>
                <a:lnTo>
                  <a:pt x="1679218" y="0"/>
                </a:lnTo>
                <a:lnTo>
                  <a:pt x="1679218" y="706036"/>
                </a:lnTo>
                <a:lnTo>
                  <a:pt x="0" y="70603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227584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3600" kern="1200" dirty="0" smtClean="0"/>
              <a:t>GLPI</a:t>
            </a:r>
            <a:endParaRPr lang="es-AR" sz="2800" kern="1200" dirty="0"/>
          </a:p>
        </p:txBody>
      </p:sp>
      <p:sp>
        <p:nvSpPr>
          <p:cNvPr id="14" name="13 Forma libre"/>
          <p:cNvSpPr/>
          <p:nvPr/>
        </p:nvSpPr>
        <p:spPr>
          <a:xfrm>
            <a:off x="2256279" y="3141700"/>
            <a:ext cx="858695" cy="858695"/>
          </a:xfrm>
          <a:custGeom>
            <a:avLst/>
            <a:gdLst>
              <a:gd name="connsiteX0" fmla="*/ 0 w 858695"/>
              <a:gd name="connsiteY0" fmla="*/ 429348 h 858695"/>
              <a:gd name="connsiteX1" fmla="*/ 429348 w 858695"/>
              <a:gd name="connsiteY1" fmla="*/ 0 h 858695"/>
              <a:gd name="connsiteX2" fmla="*/ 858696 w 858695"/>
              <a:gd name="connsiteY2" fmla="*/ 429348 h 858695"/>
              <a:gd name="connsiteX3" fmla="*/ 429348 w 858695"/>
              <a:gd name="connsiteY3" fmla="*/ 858696 h 858695"/>
              <a:gd name="connsiteX4" fmla="*/ 0 w 858695"/>
              <a:gd name="connsiteY4" fmla="*/ 429348 h 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695" h="858695">
                <a:moveTo>
                  <a:pt x="0" y="429348"/>
                </a:moveTo>
                <a:cubicBezTo>
                  <a:pt x="0" y="192226"/>
                  <a:pt x="192226" y="0"/>
                  <a:pt x="429348" y="0"/>
                </a:cubicBezTo>
                <a:cubicBezTo>
                  <a:pt x="666470" y="0"/>
                  <a:pt x="858696" y="192226"/>
                  <a:pt x="858696" y="429348"/>
                </a:cubicBezTo>
                <a:cubicBezTo>
                  <a:pt x="858696" y="666470"/>
                  <a:pt x="666470" y="858696"/>
                  <a:pt x="429348" y="858696"/>
                </a:cubicBezTo>
                <a:cubicBezTo>
                  <a:pt x="192226" y="858696"/>
                  <a:pt x="0" y="666470"/>
                  <a:pt x="0" y="42934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453" tIns="138453" rIns="138453" bIns="138453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000" kern="1200" dirty="0" smtClean="0"/>
              <a:t>Llamado Telefónico</a:t>
            </a:r>
            <a:endParaRPr lang="es-AR" sz="1000" kern="1200" dirty="0"/>
          </a:p>
        </p:txBody>
      </p:sp>
      <p:sp>
        <p:nvSpPr>
          <p:cNvPr id="15" name="14 Forma libre"/>
          <p:cNvSpPr/>
          <p:nvPr/>
        </p:nvSpPr>
        <p:spPr>
          <a:xfrm>
            <a:off x="1641835" y="2497487"/>
            <a:ext cx="858695" cy="858695"/>
          </a:xfrm>
          <a:custGeom>
            <a:avLst/>
            <a:gdLst>
              <a:gd name="connsiteX0" fmla="*/ 0 w 858695"/>
              <a:gd name="connsiteY0" fmla="*/ 429348 h 858695"/>
              <a:gd name="connsiteX1" fmla="*/ 429348 w 858695"/>
              <a:gd name="connsiteY1" fmla="*/ 0 h 858695"/>
              <a:gd name="connsiteX2" fmla="*/ 858696 w 858695"/>
              <a:gd name="connsiteY2" fmla="*/ 429348 h 858695"/>
              <a:gd name="connsiteX3" fmla="*/ 429348 w 858695"/>
              <a:gd name="connsiteY3" fmla="*/ 858696 h 858695"/>
              <a:gd name="connsiteX4" fmla="*/ 0 w 858695"/>
              <a:gd name="connsiteY4" fmla="*/ 429348 h 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695" h="858695">
                <a:moveTo>
                  <a:pt x="0" y="429348"/>
                </a:moveTo>
                <a:cubicBezTo>
                  <a:pt x="0" y="192226"/>
                  <a:pt x="192226" y="0"/>
                  <a:pt x="429348" y="0"/>
                </a:cubicBezTo>
                <a:cubicBezTo>
                  <a:pt x="666470" y="0"/>
                  <a:pt x="858696" y="192226"/>
                  <a:pt x="858696" y="429348"/>
                </a:cubicBezTo>
                <a:cubicBezTo>
                  <a:pt x="858696" y="666470"/>
                  <a:pt x="666470" y="858696"/>
                  <a:pt x="429348" y="858696"/>
                </a:cubicBezTo>
                <a:cubicBezTo>
                  <a:pt x="192226" y="858696"/>
                  <a:pt x="0" y="666470"/>
                  <a:pt x="0" y="42934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232385"/>
              <a:satOff val="13449"/>
              <a:lumOff val="1078"/>
              <a:alphaOff val="0"/>
            </a:schemeClr>
          </a:fillRef>
          <a:effectRef idx="0">
            <a:schemeClr val="accent4">
              <a:hueOff val="-2232385"/>
              <a:satOff val="13449"/>
              <a:lumOff val="107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453" tIns="138453" rIns="138453" bIns="138453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000" kern="1200" dirty="0" smtClean="0"/>
              <a:t>Mail</a:t>
            </a:r>
            <a:endParaRPr lang="es-AR" sz="1000" kern="1200" dirty="0"/>
          </a:p>
        </p:txBody>
      </p:sp>
      <p:sp>
        <p:nvSpPr>
          <p:cNvPr id="16" name="15 Forma libre"/>
          <p:cNvSpPr/>
          <p:nvPr/>
        </p:nvSpPr>
        <p:spPr>
          <a:xfrm>
            <a:off x="2519612" y="2289874"/>
            <a:ext cx="858695" cy="858695"/>
          </a:xfrm>
          <a:custGeom>
            <a:avLst/>
            <a:gdLst>
              <a:gd name="connsiteX0" fmla="*/ 0 w 858695"/>
              <a:gd name="connsiteY0" fmla="*/ 429348 h 858695"/>
              <a:gd name="connsiteX1" fmla="*/ 429348 w 858695"/>
              <a:gd name="connsiteY1" fmla="*/ 0 h 858695"/>
              <a:gd name="connsiteX2" fmla="*/ 858696 w 858695"/>
              <a:gd name="connsiteY2" fmla="*/ 429348 h 858695"/>
              <a:gd name="connsiteX3" fmla="*/ 429348 w 858695"/>
              <a:gd name="connsiteY3" fmla="*/ 858696 h 858695"/>
              <a:gd name="connsiteX4" fmla="*/ 0 w 858695"/>
              <a:gd name="connsiteY4" fmla="*/ 429348 h 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695" h="858695">
                <a:moveTo>
                  <a:pt x="0" y="429348"/>
                </a:moveTo>
                <a:cubicBezTo>
                  <a:pt x="0" y="192226"/>
                  <a:pt x="192226" y="0"/>
                  <a:pt x="429348" y="0"/>
                </a:cubicBezTo>
                <a:cubicBezTo>
                  <a:pt x="666470" y="0"/>
                  <a:pt x="858696" y="192226"/>
                  <a:pt x="858696" y="429348"/>
                </a:cubicBezTo>
                <a:cubicBezTo>
                  <a:pt x="858696" y="666470"/>
                  <a:pt x="666470" y="858696"/>
                  <a:pt x="429348" y="858696"/>
                </a:cubicBezTo>
                <a:cubicBezTo>
                  <a:pt x="192226" y="858696"/>
                  <a:pt x="0" y="666470"/>
                  <a:pt x="0" y="42934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0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453" tIns="138453" rIns="138453" bIns="138453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000" kern="1200" dirty="0" smtClean="0"/>
              <a:t>Acceso web</a:t>
            </a:r>
            <a:endParaRPr lang="es-AR" sz="1000" kern="1200" dirty="0"/>
          </a:p>
        </p:txBody>
      </p:sp>
      <p:grpSp>
        <p:nvGrpSpPr>
          <p:cNvPr id="18" name="17 Grupo"/>
          <p:cNvGrpSpPr/>
          <p:nvPr/>
        </p:nvGrpSpPr>
        <p:grpSpPr>
          <a:xfrm>
            <a:off x="818249" y="1176873"/>
            <a:ext cx="3528379" cy="3104813"/>
            <a:chOff x="3607739" y="1166814"/>
            <a:chExt cx="3528379" cy="3104813"/>
          </a:xfrm>
        </p:grpSpPr>
        <p:sp>
          <p:nvSpPr>
            <p:cNvPr id="11" name="10 Elipse"/>
            <p:cNvSpPr/>
            <p:nvPr/>
          </p:nvSpPr>
          <p:spPr>
            <a:xfrm>
              <a:off x="3923928" y="1490746"/>
              <a:ext cx="2893627" cy="930142"/>
            </a:xfrm>
            <a:prstGeom prst="ellipse">
              <a:avLst/>
            </a:prstGeom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16 Forma"/>
            <p:cNvSpPr/>
            <p:nvPr/>
          </p:nvSpPr>
          <p:spPr>
            <a:xfrm>
              <a:off x="3607739" y="1166814"/>
              <a:ext cx="3528379" cy="3104813"/>
            </a:xfrm>
            <a:prstGeom prst="funnel">
              <a:avLst/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8" name="7 CuadroTexto"/>
          <p:cNvSpPr txBox="1"/>
          <p:nvPr/>
        </p:nvSpPr>
        <p:spPr>
          <a:xfrm>
            <a:off x="4139952" y="836713"/>
            <a:ext cx="46805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/>
              <a:t>Bandeja de entrada del administrador.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/>
              <a:t>Si corresponde a la Unidad A.U.</a:t>
            </a:r>
          </a:p>
          <a:p>
            <a:pPr lvl="1">
              <a:lnSpc>
                <a:spcPct val="150000"/>
              </a:lnSpc>
            </a:pPr>
            <a:r>
              <a:rPr lang="es-ES" sz="2400" dirty="0"/>
              <a:t>s</a:t>
            </a:r>
            <a:r>
              <a:rPr lang="es-ES" sz="2400" dirty="0" smtClean="0"/>
              <a:t>e asigna:</a:t>
            </a:r>
          </a:p>
          <a:p>
            <a:pPr marL="1200150" lvl="2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/>
              <a:t>Técnico</a:t>
            </a:r>
          </a:p>
          <a:p>
            <a:pPr marL="1200150" lvl="2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/>
              <a:t>Grupo</a:t>
            </a:r>
          </a:p>
          <a:p>
            <a:pPr marL="1200150" lvl="2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/>
              <a:t>Tipo de reclamo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/>
              <a:t>Sino, se asigna Grupo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es-ES" sz="2400" dirty="0" smtClean="0"/>
          </a:p>
          <a:p>
            <a:pPr marL="1200150" lvl="2" indent="-285750">
              <a:buFont typeface="Arial" pitchFamily="34" charset="0"/>
              <a:buChar char="•"/>
            </a:pPr>
            <a:endParaRPr lang="es-ES" sz="2400" dirty="0" smtClean="0"/>
          </a:p>
          <a:p>
            <a:pPr marL="1200150" lvl="2" indent="-285750"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s-E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75160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11560" y="260648"/>
            <a:ext cx="8424936" cy="4668550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5076056" y="2782068"/>
            <a:ext cx="432048" cy="2868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Elipse"/>
          <p:cNvSpPr/>
          <p:nvPr/>
        </p:nvSpPr>
        <p:spPr>
          <a:xfrm>
            <a:off x="6107916" y="2426872"/>
            <a:ext cx="408299" cy="2820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Elipse"/>
          <p:cNvSpPr/>
          <p:nvPr/>
        </p:nvSpPr>
        <p:spPr>
          <a:xfrm>
            <a:off x="928662" y="3068960"/>
            <a:ext cx="205916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6749468" y="3861048"/>
            <a:ext cx="201622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9" name="8 Imagen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347864" y="4730930"/>
            <a:ext cx="3038632" cy="814691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6399910"/>
            <a:ext cx="2160240" cy="452953"/>
          </a:xfrm>
          <a:prstGeom prst="rect">
            <a:avLst/>
          </a:prstGeom>
        </p:spPr>
      </p:pic>
      <p:sp>
        <p:nvSpPr>
          <p:cNvPr id="12" name="11 Elipse"/>
          <p:cNvSpPr/>
          <p:nvPr/>
        </p:nvSpPr>
        <p:spPr>
          <a:xfrm>
            <a:off x="827584" y="2071678"/>
            <a:ext cx="1789370" cy="853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Elipse"/>
          <p:cNvSpPr/>
          <p:nvPr/>
        </p:nvSpPr>
        <p:spPr>
          <a:xfrm>
            <a:off x="785786" y="1571612"/>
            <a:ext cx="1643074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081021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4800"/>
            <a:ext cx="6519882" cy="1143000"/>
          </a:xfrm>
        </p:spPr>
        <p:txBody>
          <a:bodyPr>
            <a:normAutofit/>
          </a:bodyPr>
          <a:lstStyle/>
          <a:p>
            <a:r>
              <a:rPr dirty="0" smtClean="0"/>
              <a:t>Seguimiento de reclamos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524000"/>
            <a:ext cx="6038056" cy="4297363"/>
          </a:xfrm>
        </p:spPr>
        <p:txBody>
          <a:bodyPr>
            <a:normAutofit/>
          </a:bodyPr>
          <a:lstStyle/>
          <a:p>
            <a:r>
              <a:rPr lang="es-ES" dirty="0" smtClean="0"/>
              <a:t>Cada técnico recibe los reclamos asignados en su Bandeja de Entrada.</a:t>
            </a:r>
            <a:endParaRPr lang="es-ES" dirty="0"/>
          </a:p>
          <a:p>
            <a:r>
              <a:rPr lang="es-ES" dirty="0" smtClean="0"/>
              <a:t>El técnico agrega su seguimiento, y cambia el estado del reclamo:</a:t>
            </a:r>
          </a:p>
          <a:p>
            <a:pPr lvl="1"/>
            <a:r>
              <a:rPr lang="es-ES" dirty="0" smtClean="0"/>
              <a:t>En curso (planificado)</a:t>
            </a:r>
          </a:p>
          <a:p>
            <a:pPr lvl="1"/>
            <a:r>
              <a:rPr lang="es-ES" dirty="0" smtClean="0"/>
              <a:t>En espera</a:t>
            </a:r>
          </a:p>
          <a:p>
            <a:pPr lvl="1"/>
            <a:r>
              <a:rPr lang="es-ES" dirty="0" smtClean="0"/>
              <a:t>Cerrado</a:t>
            </a:r>
            <a:endParaRPr lang="es-ES" dirty="0"/>
          </a:p>
          <a:p>
            <a:pPr>
              <a:buNone/>
            </a:pP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6399910"/>
            <a:ext cx="2160240" cy="4529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487194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1428735"/>
            <a:ext cx="8077200" cy="4465041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Es posible buscar la situación de un reclamo:</a:t>
            </a:r>
          </a:p>
          <a:p>
            <a:pPr lvl="1"/>
            <a:r>
              <a:rPr lang="es-ES" dirty="0" smtClean="0"/>
              <a:t>Por estado.</a:t>
            </a:r>
          </a:p>
          <a:p>
            <a:pPr lvl="1"/>
            <a:r>
              <a:rPr lang="es-ES" dirty="0" smtClean="0"/>
              <a:t>Por prioridad.</a:t>
            </a:r>
          </a:p>
          <a:p>
            <a:pPr lvl="1"/>
            <a:r>
              <a:rPr lang="es-ES" dirty="0" smtClean="0"/>
              <a:t>Por tipo de reclamo.</a:t>
            </a:r>
          </a:p>
          <a:p>
            <a:pPr lvl="1"/>
            <a:r>
              <a:rPr lang="es-ES" dirty="0" smtClean="0"/>
              <a:t>Por autor.</a:t>
            </a:r>
          </a:p>
          <a:p>
            <a:pPr lvl="1"/>
            <a:r>
              <a:rPr lang="es-ES" dirty="0" smtClean="0"/>
              <a:t>Por técnico.</a:t>
            </a:r>
          </a:p>
          <a:p>
            <a:pPr lvl="1"/>
            <a:r>
              <a:rPr lang="es-ES" dirty="0" smtClean="0"/>
              <a:t>Por grupo.</a:t>
            </a:r>
          </a:p>
          <a:p>
            <a:pPr lvl="1"/>
            <a:r>
              <a:rPr lang="es-ES" dirty="0" smtClean="0"/>
              <a:t>Por una palabra que contenga algún campo descriptivo.</a:t>
            </a:r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6399910"/>
            <a:ext cx="2160240" cy="452953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/>
          <a:lstStyle/>
          <a:p>
            <a:r>
              <a:rPr lang="es-ES" dirty="0" smtClean="0"/>
              <a:t>Búsqueda de Reclamos.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5385118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4214818"/>
            <a:ext cx="8077200" cy="1497003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s-ES" dirty="0" smtClean="0"/>
              <a:t>En </a:t>
            </a:r>
            <a:r>
              <a:rPr lang="es-ES" b="1" dirty="0" smtClean="0"/>
              <a:t>Seguimientos/búsqueda</a:t>
            </a:r>
            <a:r>
              <a:rPr lang="es-ES" dirty="0" smtClean="0"/>
              <a:t>, también es posible </a:t>
            </a:r>
            <a:r>
              <a:rPr lang="es-ES" b="1" dirty="0" smtClean="0"/>
              <a:t>modificar/suprimir/agregar nuevo seguimiento</a:t>
            </a:r>
            <a:r>
              <a:rPr lang="es-ES" dirty="0" smtClean="0"/>
              <a:t>, a más de un reclamo a la vez.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9554" y="500042"/>
            <a:ext cx="8604446" cy="293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6399910"/>
            <a:ext cx="2160240" cy="45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0032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3140968"/>
            <a:ext cx="4176464" cy="1794123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s-ES" sz="4800" dirty="0" smtClean="0">
                <a:effectLst/>
              </a:rPr>
              <a:t>Indicadores de Gestión.</a:t>
            </a:r>
            <a:endParaRPr lang="es-ES" sz="4800" dirty="0">
              <a:effectLst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6399910"/>
            <a:ext cx="2160240" cy="45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80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6399910"/>
            <a:ext cx="2160240" cy="452953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179172" y="332656"/>
            <a:ext cx="74972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000" dirty="0" smtClean="0"/>
              <a:t>Es posible obtener estadísticas de gestión: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800" dirty="0" smtClean="0"/>
              <a:t>Globales (gráficos):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800" dirty="0" smtClean="0"/>
              <a:t>cantidad total de reclamos,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800" dirty="0" smtClean="0"/>
              <a:t>cantidad de reclamos cerrados,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800" dirty="0" smtClean="0"/>
              <a:t>demora media de atención del reclamo.</a:t>
            </a:r>
            <a:endParaRPr lang="es-ES" sz="28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800" dirty="0" smtClean="0"/>
              <a:t>Por reclamos: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800" dirty="0" smtClean="0"/>
              <a:t>por Autor,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800" dirty="0" smtClean="0"/>
              <a:t>asignado a Técnico o Grupo.</a:t>
            </a:r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1866780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 advAuto="50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3140968"/>
            <a:ext cx="4176464" cy="1794123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s-ES" sz="4800" dirty="0" smtClean="0">
                <a:effectLst/>
              </a:rPr>
              <a:t>Base de Conocimiento.</a:t>
            </a:r>
            <a:endParaRPr lang="es-ES" sz="4800" dirty="0">
              <a:effectLst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6399910"/>
            <a:ext cx="2160240" cy="45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00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412777"/>
            <a:ext cx="8077200" cy="3873612"/>
          </a:xfrm>
        </p:spPr>
        <p:txBody>
          <a:bodyPr>
            <a:normAutofit/>
          </a:bodyPr>
          <a:lstStyle/>
          <a:p>
            <a:pPr marL="0" indent="-285750">
              <a:lnSpc>
                <a:spcPct val="150000"/>
              </a:lnSpc>
            </a:pPr>
            <a:r>
              <a:rPr sz="2800" dirty="0" smtClean="0"/>
              <a:t>Es una KB interna.</a:t>
            </a:r>
          </a:p>
          <a:p>
            <a:pPr marL="285750" indent="-285750">
              <a:lnSpc>
                <a:spcPct val="150000"/>
              </a:lnSpc>
            </a:pPr>
            <a:r>
              <a:rPr sz="2800" dirty="0" smtClean="0"/>
              <a:t>Incluye documentos e instructivos de uso común a los técnicos del área.</a:t>
            </a:r>
          </a:p>
          <a:p>
            <a:pPr marL="285750" indent="-285750">
              <a:lnSpc>
                <a:spcPct val="150000"/>
              </a:lnSpc>
            </a:pPr>
            <a:r>
              <a:rPr sz="2800" dirty="0" smtClean="0"/>
              <a:t>Proporciona un medio de contar con soluciones a problemas ya resueltos.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xmlns="" val="13802290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911790" y="-65112"/>
            <a:ext cx="7765662" cy="1647612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6399910"/>
            <a:ext cx="2160240" cy="452953"/>
          </a:xfrm>
          <a:prstGeom prst="rect">
            <a:avLst/>
          </a:prstGeom>
        </p:spPr>
      </p:pic>
      <p:sp>
        <p:nvSpPr>
          <p:cNvPr id="4" name="4 CuadroTexto"/>
          <p:cNvSpPr txBox="1">
            <a:spLocks noChangeArrowheads="1"/>
          </p:cNvSpPr>
          <p:nvPr/>
        </p:nvSpPr>
        <p:spPr bwMode="auto">
          <a:xfrm>
            <a:off x="2444021" y="143583"/>
            <a:ext cx="6519639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Calibri" pitchFamily="34" charset="0"/>
              </a:rPr>
              <a:t>Se contaba con un </a:t>
            </a:r>
            <a:r>
              <a:rPr lang="es-AR" sz="2400" b="1" dirty="0">
                <a:latin typeface="Calibri" pitchFamily="34" charset="0"/>
              </a:rPr>
              <a:t>Sistema de Control de Inventario </a:t>
            </a:r>
            <a:r>
              <a:rPr lang="es-ES" sz="2400" b="1" dirty="0">
                <a:latin typeface="Calibri" pitchFamily="34" charset="0"/>
              </a:rPr>
              <a:t>de </a:t>
            </a:r>
            <a:r>
              <a:rPr lang="es-ES" sz="2400" b="1" dirty="0" err="1">
                <a:latin typeface="Calibri" pitchFamily="34" charset="0"/>
              </a:rPr>
              <a:t>PCs</a:t>
            </a:r>
            <a:r>
              <a:rPr lang="es-ES" sz="2400" b="1" dirty="0">
                <a:latin typeface="Calibri" pitchFamily="34" charset="0"/>
              </a:rPr>
              <a:t> </a:t>
            </a:r>
            <a:r>
              <a:rPr lang="es-ES" sz="2400" dirty="0" smtClean="0">
                <a:latin typeface="Calibri" pitchFamily="34" charset="0"/>
              </a:rPr>
              <a:t>y un </a:t>
            </a:r>
            <a:r>
              <a:rPr lang="es-ES" sz="2400" b="1" dirty="0">
                <a:latin typeface="Calibri" pitchFamily="34" charset="0"/>
              </a:rPr>
              <a:t>Sistema de Atención de </a:t>
            </a:r>
            <a:r>
              <a:rPr lang="es-ES" sz="2400" b="1" dirty="0" smtClean="0">
                <a:latin typeface="Calibri" pitchFamily="34" charset="0"/>
              </a:rPr>
              <a:t>Reclamos</a:t>
            </a:r>
            <a:r>
              <a:rPr lang="es-ES" sz="2400" dirty="0" smtClean="0">
                <a:latin typeface="Calibri" pitchFamily="34" charset="0"/>
              </a:rPr>
              <a:t>, independientes.</a:t>
            </a:r>
            <a:endParaRPr lang="es-ES" sz="2400" dirty="0">
              <a:latin typeface="Calibri" pitchFamily="34" charset="0"/>
            </a:endParaRPr>
          </a:p>
          <a:p>
            <a:pPr>
              <a:buFont typeface="Arial" charset="0"/>
              <a:buNone/>
            </a:pPr>
            <a:endParaRPr lang="es-ES" sz="2400" dirty="0">
              <a:latin typeface="Calibri" pitchFamily="34" charset="0"/>
            </a:endParaRPr>
          </a:p>
          <a:p>
            <a:pPr>
              <a:buFont typeface="Arial" charset="0"/>
              <a:buNone/>
            </a:pPr>
            <a:r>
              <a:rPr lang="es-AR" sz="2400" dirty="0">
                <a:latin typeface="Calibri" pitchFamily="34" charset="0"/>
              </a:rPr>
              <a:t>Características:</a:t>
            </a:r>
          </a:p>
          <a:p>
            <a:pPr>
              <a:buFont typeface="Arial" charset="0"/>
              <a:buNone/>
            </a:pPr>
            <a:r>
              <a:rPr lang="es-ES" sz="2400" dirty="0">
                <a:latin typeface="Calibri" pitchFamily="34" charset="0"/>
              </a:rPr>
              <a:t>Ambos desarrollados en nuestra unidad.</a:t>
            </a:r>
            <a:endParaRPr lang="es-AR" sz="2400" dirty="0">
              <a:latin typeface="Calibri" pitchFamily="34" charset="0"/>
            </a:endParaRPr>
          </a:p>
          <a:p>
            <a:pPr>
              <a:buFont typeface="Arial" charset="0"/>
              <a:buNone/>
            </a:pPr>
            <a:r>
              <a:rPr lang="es-ES" sz="2400" dirty="0">
                <a:latin typeface="Calibri" pitchFamily="34" charset="0"/>
              </a:rPr>
              <a:t>Visual FoxPro, DBMS SQL Server 2000.</a:t>
            </a:r>
            <a:endParaRPr lang="es-AR" sz="2400" dirty="0">
              <a:latin typeface="Calibri" pitchFamily="34" charset="0"/>
            </a:endParaRPr>
          </a:p>
          <a:p>
            <a:pPr>
              <a:buFont typeface="Arial" charset="0"/>
              <a:buNone/>
            </a:pPr>
            <a:r>
              <a:rPr lang="es-ES" sz="2400" dirty="0">
                <a:latin typeface="Calibri" pitchFamily="34" charset="0"/>
              </a:rPr>
              <a:t>Hasta mayo/2010 registro un total de 5700 reclamos.</a:t>
            </a:r>
          </a:p>
          <a:p>
            <a:pPr>
              <a:buFont typeface="Arial" charset="0"/>
              <a:buNone/>
            </a:pPr>
            <a:endParaRPr lang="es-ES" sz="2400" dirty="0">
              <a:latin typeface="Calibri" pitchFamily="34" charset="0"/>
            </a:endParaRPr>
          </a:p>
          <a:p>
            <a:pPr>
              <a:buFont typeface="Arial" charset="0"/>
              <a:buNone/>
            </a:pPr>
            <a:r>
              <a:rPr lang="es-ES" sz="2400" dirty="0">
                <a:latin typeface="Calibri" pitchFamily="34" charset="0"/>
              </a:rPr>
              <a:t>Limitaciones:</a:t>
            </a:r>
          </a:p>
          <a:p>
            <a:pPr>
              <a:buFont typeface="Arial" charset="0"/>
              <a:buNone/>
            </a:pPr>
            <a:r>
              <a:rPr lang="es-AR" sz="2400" dirty="0">
                <a:latin typeface="Calibri" pitchFamily="34" charset="0"/>
              </a:rPr>
              <a:t>Esfuerzo en agregar nueva funcionalidad.</a:t>
            </a:r>
          </a:p>
          <a:p>
            <a:pPr>
              <a:buFont typeface="Arial" charset="0"/>
              <a:buNone/>
            </a:pPr>
            <a:r>
              <a:rPr lang="es-AR" sz="2400" dirty="0">
                <a:latin typeface="Calibri" pitchFamily="34" charset="0"/>
              </a:rPr>
              <a:t>Ingreso manual del parque informático.</a:t>
            </a:r>
          </a:p>
          <a:p>
            <a:pPr>
              <a:buFont typeface="Arial" charset="0"/>
              <a:buNone/>
            </a:pPr>
            <a:r>
              <a:rPr lang="es-AR" sz="2400" dirty="0">
                <a:latin typeface="Calibri" pitchFamily="34" charset="0"/>
              </a:rPr>
              <a:t>Captura de reclamos por el mismo usuario que presta ayuda.</a:t>
            </a:r>
          </a:p>
          <a:p>
            <a:pPr>
              <a:buFont typeface="Arial" charset="0"/>
              <a:buNone/>
            </a:pPr>
            <a:r>
              <a:rPr lang="es-AR" sz="2400" dirty="0">
                <a:latin typeface="Calibri" pitchFamily="34" charset="0"/>
              </a:rPr>
              <a:t>Obtener indicadores de la  gestión adecuados.</a:t>
            </a:r>
          </a:p>
          <a:p>
            <a:endParaRPr lang="es-A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6677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91000" y="357166"/>
            <a:ext cx="7765662" cy="16118959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4000496" y="3286124"/>
            <a:ext cx="3811294" cy="1944216"/>
          </a:xfrm>
        </p:spPr>
        <p:txBody>
          <a:bodyPr>
            <a:noAutofit/>
          </a:bodyPr>
          <a:lstStyle/>
          <a:p>
            <a:r>
              <a:rPr kumimoji="0" lang="es-AR" sz="5400" b="1" kern="1200" cap="small" baseline="0" dirty="0" smtClean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Conclusión.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868" y="6405047"/>
            <a:ext cx="2160240" cy="45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0479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953000" y="63065"/>
            <a:ext cx="7765662" cy="14216137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2428860" y="1340768"/>
            <a:ext cx="6422758" cy="4159934"/>
          </a:xfrm>
        </p:spPr>
        <p:txBody>
          <a:bodyPr>
            <a:normAutofit/>
          </a:bodyPr>
          <a:lstStyle/>
          <a:p>
            <a:r>
              <a:rPr lang="es-AR" sz="3200" dirty="0" smtClean="0"/>
              <a:t>La </a:t>
            </a:r>
            <a:r>
              <a:rPr lang="es-AR" sz="3200" b="1" cap="small" dirty="0" smtClean="0"/>
              <a:t>Integración OCS + GLPI </a:t>
            </a:r>
            <a:r>
              <a:rPr lang="es-AR" sz="3200" dirty="0" smtClean="0"/>
              <a:t>resulta una aplicación de gran funcionalidad para requerimientos relacionados con el manejo de inventario y la atención de soporte, mesa de ayuda, y generación de estadísticas básicas.</a:t>
            </a:r>
            <a:endParaRPr lang="es-AR" sz="32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6399910"/>
            <a:ext cx="2160240" cy="45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87110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0753331" flipH="1">
            <a:off x="-111560" y="-3203812"/>
            <a:ext cx="3918324" cy="686108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6399910"/>
            <a:ext cx="2160240" cy="45295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10" y="2214554"/>
            <a:ext cx="3516978" cy="257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3017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357554" y="2571744"/>
            <a:ext cx="5486408" cy="1838331"/>
          </a:xfrm>
        </p:spPr>
        <p:txBody>
          <a:bodyPr>
            <a:noAutofit/>
          </a:bodyPr>
          <a:lstStyle/>
          <a:p>
            <a:pPr>
              <a:defRPr lang="es-ES"/>
            </a:pPr>
            <a:r>
              <a:rPr lang="es-ES" sz="5400" dirty="0" smtClean="0"/>
              <a:t>¡Muchas Gracias por su Atención!</a:t>
            </a:r>
            <a:endParaRPr lang="es-ES" sz="54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6399910"/>
            <a:ext cx="2160240" cy="4529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483127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6399910"/>
            <a:ext cx="2160240" cy="45295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779912" y="3789040"/>
            <a:ext cx="4703688" cy="1649735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s-ES" sz="4900" b="1" cap="small" dirty="0">
                <a:solidFill>
                  <a:srgbClr val="003300"/>
                </a:solidFill>
                <a:latin typeface="Calibri" pitchFamily="34" charset="0"/>
                <a:ea typeface="+mn-ea"/>
                <a:cs typeface="+mn-cs"/>
              </a:rPr>
              <a:t>¿Por qué cambiar el software?</a:t>
            </a:r>
          </a:p>
        </p:txBody>
      </p:sp>
    </p:spTree>
    <p:extLst>
      <p:ext uri="{BB962C8B-B14F-4D97-AF65-F5344CB8AC3E}">
        <p14:creationId xmlns:p14="http://schemas.microsoft.com/office/powerpoint/2010/main" xmlns="" val="3503004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399213"/>
            <a:ext cx="21605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1 CuadroTexto"/>
          <p:cNvSpPr txBox="1">
            <a:spLocks noChangeArrowheads="1"/>
          </p:cNvSpPr>
          <p:nvPr/>
        </p:nvSpPr>
        <p:spPr bwMode="auto">
          <a:xfrm>
            <a:off x="827088" y="404813"/>
            <a:ext cx="7777162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Calibri" pitchFamily="34" charset="0"/>
              <a:buNone/>
            </a:pPr>
            <a:r>
              <a:rPr lang="es-ES" sz="3200" dirty="0">
                <a:latin typeface="Calibri" pitchFamily="34" charset="0"/>
              </a:rPr>
              <a:t>Se buscaba agregar:</a:t>
            </a:r>
          </a:p>
          <a:p>
            <a:pPr>
              <a:buFont typeface="Calibri" pitchFamily="34" charset="0"/>
              <a:buChar char="•"/>
            </a:pPr>
            <a:r>
              <a:rPr lang="es-ES" sz="2400" dirty="0">
                <a:latin typeface="Calibri" pitchFamily="34" charset="0"/>
              </a:rPr>
              <a:t>Software Libre preferentemente.</a:t>
            </a:r>
            <a:endParaRPr lang="es-AR" sz="2400" dirty="0">
              <a:latin typeface="Calibri" pitchFamily="34" charset="0"/>
            </a:endParaRPr>
          </a:p>
          <a:p>
            <a:pPr>
              <a:buFont typeface="Calibri" pitchFamily="34" charset="0"/>
              <a:buChar char="•"/>
            </a:pPr>
            <a:r>
              <a:rPr lang="es-ES" sz="2400" dirty="0">
                <a:latin typeface="Calibri" pitchFamily="34" charset="0"/>
              </a:rPr>
              <a:t>Que sea una aplicación Web.</a:t>
            </a:r>
            <a:endParaRPr lang="es-AR" sz="2400" dirty="0">
              <a:latin typeface="Calibri" pitchFamily="34" charset="0"/>
            </a:endParaRPr>
          </a:p>
          <a:p>
            <a:pPr>
              <a:buFont typeface="Calibri" pitchFamily="34" charset="0"/>
              <a:buChar char="•"/>
            </a:pPr>
            <a:r>
              <a:rPr lang="es-ES" sz="2400" dirty="0">
                <a:latin typeface="Calibri" pitchFamily="34" charset="0"/>
              </a:rPr>
              <a:t>Permita la gestión del inventario informático en forma automatizada.</a:t>
            </a:r>
          </a:p>
          <a:p>
            <a:pPr>
              <a:buFont typeface="Calibri" pitchFamily="34" charset="0"/>
              <a:buChar char="•"/>
            </a:pPr>
            <a:r>
              <a:rPr lang="es-ES" sz="2400" dirty="0">
                <a:latin typeface="Calibri" pitchFamily="34" charset="0"/>
              </a:rPr>
              <a:t>Se integre al servidor de correos corporativo.</a:t>
            </a:r>
          </a:p>
          <a:p>
            <a:pPr>
              <a:buFont typeface="Calibri" pitchFamily="34" charset="0"/>
              <a:buChar char="•"/>
            </a:pPr>
            <a:r>
              <a:rPr lang="es-ES" sz="2400" dirty="0">
                <a:latin typeface="Calibri" pitchFamily="34" charset="0"/>
              </a:rPr>
              <a:t>Autenticación contra Active </a:t>
            </a:r>
            <a:r>
              <a:rPr lang="es-ES" sz="2400" dirty="0" err="1">
                <a:latin typeface="Calibri" pitchFamily="34" charset="0"/>
              </a:rPr>
              <a:t>Directory</a:t>
            </a:r>
            <a:r>
              <a:rPr lang="es-ES" sz="2400" dirty="0">
                <a:latin typeface="Calibri" pitchFamily="34" charset="0"/>
              </a:rPr>
              <a:t>.</a:t>
            </a:r>
            <a:endParaRPr lang="es-AR" sz="2400" dirty="0">
              <a:latin typeface="Calibri" pitchFamily="34" charset="0"/>
            </a:endParaRPr>
          </a:p>
          <a:p>
            <a:pPr>
              <a:buFont typeface="Calibri" pitchFamily="34" charset="0"/>
              <a:buNone/>
            </a:pPr>
            <a:endParaRPr lang="es-ES" sz="2400" dirty="0">
              <a:latin typeface="Calibri" pitchFamily="34" charset="0"/>
            </a:endParaRPr>
          </a:p>
          <a:p>
            <a:pPr>
              <a:buFont typeface="Calibri" pitchFamily="34" charset="0"/>
              <a:buNone/>
            </a:pPr>
            <a:r>
              <a:rPr lang="es-AR" sz="3200" dirty="0">
                <a:latin typeface="Calibri" pitchFamily="34" charset="0"/>
              </a:rPr>
              <a:t>Era deseable mantener:</a:t>
            </a:r>
          </a:p>
          <a:p>
            <a:pPr>
              <a:buFont typeface="Calibri" pitchFamily="34" charset="0"/>
              <a:buChar char="•"/>
            </a:pPr>
            <a:r>
              <a:rPr lang="es-ES" sz="2400" dirty="0">
                <a:latin typeface="Calibri" pitchFamily="34" charset="0"/>
              </a:rPr>
              <a:t>Configurable/adaptable/</a:t>
            </a:r>
            <a:r>
              <a:rPr lang="es-ES" sz="2400" dirty="0" err="1">
                <a:latin typeface="Calibri" pitchFamily="34" charset="0"/>
              </a:rPr>
              <a:t>customizable</a:t>
            </a:r>
            <a:r>
              <a:rPr lang="es-ES" sz="2400" dirty="0">
                <a:latin typeface="Calibri" pitchFamily="34" charset="0"/>
              </a:rPr>
              <a:t> por técnicos del área.</a:t>
            </a:r>
            <a:endParaRPr lang="es-AR" sz="2400" dirty="0">
              <a:latin typeface="Calibri" pitchFamily="34" charset="0"/>
            </a:endParaRPr>
          </a:p>
          <a:p>
            <a:pPr>
              <a:buFont typeface="Calibri" pitchFamily="34" charset="0"/>
              <a:buChar char="•"/>
            </a:pPr>
            <a:r>
              <a:rPr lang="es-ES" sz="2400" dirty="0">
                <a:latin typeface="Calibri" pitchFamily="34" charset="0"/>
              </a:rPr>
              <a:t>Niveles de privilegios para usuarios.</a:t>
            </a:r>
            <a:endParaRPr lang="es-AR" sz="2400" dirty="0">
              <a:latin typeface="Calibri" pitchFamily="34" charset="0"/>
            </a:endParaRPr>
          </a:p>
          <a:p>
            <a:pPr>
              <a:buFont typeface="Calibri" pitchFamily="34" charset="0"/>
              <a:buChar char="•"/>
            </a:pPr>
            <a:r>
              <a:rPr lang="es-ES" sz="2400" dirty="0">
                <a:latin typeface="Calibri" pitchFamily="34" charset="0"/>
              </a:rPr>
              <a:t>Soporte de lenguaje español.</a:t>
            </a:r>
            <a:endParaRPr lang="es-AR" sz="2400" dirty="0">
              <a:latin typeface="Calibri" pitchFamily="34" charset="0"/>
            </a:endParaRPr>
          </a:p>
          <a:p>
            <a:pPr>
              <a:buFont typeface="Calibri" pitchFamily="34" charset="0"/>
              <a:buChar char="•"/>
            </a:pPr>
            <a:r>
              <a:rPr lang="es-ES" sz="2400" dirty="0">
                <a:latin typeface="Calibri" pitchFamily="34" charset="0"/>
              </a:rPr>
              <a:t>Documentación disponible.</a:t>
            </a:r>
            <a:endParaRPr lang="es-AR" sz="2400" dirty="0">
              <a:latin typeface="Calibri" pitchFamily="34" charset="0"/>
            </a:endParaRPr>
          </a:p>
          <a:p>
            <a:pPr>
              <a:buFont typeface="Calibri" pitchFamily="34" charset="0"/>
              <a:buAutoNum type="arabicPeriod"/>
            </a:pPr>
            <a:endParaRPr lang="es-AR" sz="24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6399910"/>
            <a:ext cx="2160240" cy="452953"/>
          </a:xfrm>
          <a:prstGeom prst="rect">
            <a:avLst/>
          </a:prstGeom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4137025" y="3716338"/>
            <a:ext cx="4343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4900" b="1" cap="small" dirty="0">
                <a:solidFill>
                  <a:srgbClr val="003300"/>
                </a:solidFill>
                <a:latin typeface="Calibri" pitchFamily="34" charset="0"/>
                <a:cs typeface="+mn-cs"/>
              </a:rPr>
              <a:t>Alternativas Evaluadas.</a:t>
            </a:r>
            <a:endParaRPr lang="es-ES" sz="4300" b="1" cap="small" dirty="0">
              <a:solidFill>
                <a:srgbClr val="003300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730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399213"/>
            <a:ext cx="21605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46" descr="Alternativ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431800"/>
            <a:ext cx="8193088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589588"/>
            <a:ext cx="16383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57688" y="2381250"/>
            <a:ext cx="4176712" cy="280035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4900" b="1" cap="small" dirty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Ampliando estos 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sz="4900" b="1" cap="small" dirty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Conceptos.</a:t>
            </a:r>
          </a:p>
        </p:txBody>
      </p:sp>
      <p:pic>
        <p:nvPicPr>
          <p:cNvPr id="2867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53331" flipH="1">
            <a:off x="107950" y="-3141663"/>
            <a:ext cx="28956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399213"/>
            <a:ext cx="21605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838200" y="306388"/>
            <a:ext cx="8077200" cy="1143000"/>
          </a:xfrm>
        </p:spPr>
        <p:txBody>
          <a:bodyPr/>
          <a:lstStyle/>
          <a:p>
            <a:pPr eaLnBrk="1" hangingPunct="1"/>
            <a:r>
              <a:rPr smtClean="0"/>
              <a:t>OCS Inventory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838200" y="1524000"/>
            <a:ext cx="7377113" cy="276225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sz="3200" dirty="0" smtClean="0"/>
              <a:t>Es una aplicación que permite realizar un inventario de todas las características de software y hardware, de los equipos que se encuentran conectados en la red.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sz="3200" dirty="0" smtClean="0"/>
              <a:t>Para ello cuenta con un servidor el cual es el encargado de almacenar y gestionar toda la información, y un agente </a:t>
            </a:r>
            <a:r>
              <a:rPr lang="es-AR" sz="3200" dirty="0" err="1" smtClean="0"/>
              <a:t>ins</a:t>
            </a:r>
            <a:r>
              <a:rPr lang="es-AR" sz="3200" dirty="0" smtClean="0"/>
              <a:t>-talado en cada equipo, el cual envía toda la información recolectada al servidor.</a:t>
            </a:r>
            <a:endParaRPr sz="32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32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AR" dirty="0" smtClean="0"/>
              <a:t>www.ocsinventory-ng.org/</a:t>
            </a:r>
            <a:endParaRPr dirty="0" smtClean="0"/>
          </a:p>
        </p:txBody>
      </p:sp>
      <p:pic>
        <p:nvPicPr>
          <p:cNvPr id="30723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399213"/>
            <a:ext cx="21605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4211960" y="4646242"/>
            <a:ext cx="4258143" cy="1015006"/>
            <a:chOff x="4211960" y="4646242"/>
            <a:chExt cx="4258143" cy="101500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4647077"/>
              <a:ext cx="1814606" cy="1014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6026566" y="4646242"/>
              <a:ext cx="2443537" cy="1001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ORDfvhHahmpDFmvtYCcV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ORDfvhHahmpDFmvtYCcVK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DdiYQyEGY8EmMcNZ3vZ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3DFAl6DuE5xCL7XTKqo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QynbDZ7CnnKAa7cx9M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heme/theme1.xml><?xml version="1.0" encoding="utf-8"?>
<a:theme xmlns:a="http://schemas.openxmlformats.org/drawingml/2006/main" name="Entrenamien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630</Words>
  <Application>Microsoft Office PowerPoint</Application>
  <PresentationFormat>Presentación en pantalla (4:3)</PresentationFormat>
  <Paragraphs>140</Paragraphs>
  <Slides>33</Slides>
  <Notes>33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Entrenamiento</vt:lpstr>
      <vt:lpstr>Cómo gestionar el parque informático y Mesa de Ayuda, con Software Libre.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OCS Inventory</vt:lpstr>
      <vt:lpstr>GLPI</vt:lpstr>
      <vt:lpstr>Integración OCS + GLPI.</vt:lpstr>
      <vt:lpstr>¿Cómo está formado el Parque Informático de CTM?</vt:lpstr>
      <vt:lpstr>PCs: 480 Impresoras: 45 Usuarios: 516 Emplazamientos: 5 Edificios (en SG): 17 zonas geográficas</vt:lpstr>
      <vt:lpstr>¿Cómo está formado el AICO?</vt:lpstr>
      <vt:lpstr>Área de Informática y Comunicaciones</vt:lpstr>
      <vt:lpstr>Gestión del Parque Informático. OCS</vt:lpstr>
      <vt:lpstr>OCS</vt:lpstr>
      <vt:lpstr>Diapositiva 18</vt:lpstr>
      <vt:lpstr>Diapositiva 19</vt:lpstr>
      <vt:lpstr>Gestión de Reclamos – Mesa de Ayuda.  GLPI</vt:lpstr>
      <vt:lpstr>Diapositiva 21</vt:lpstr>
      <vt:lpstr>Diapositiva 22</vt:lpstr>
      <vt:lpstr>Seguimiento de reclamos</vt:lpstr>
      <vt:lpstr>Búsqueda de Reclamos.</vt:lpstr>
      <vt:lpstr>Diapositiva 25</vt:lpstr>
      <vt:lpstr>Indicadores de Gestión.</vt:lpstr>
      <vt:lpstr>Diapositiva 27</vt:lpstr>
      <vt:lpstr>Base de Conocimiento.</vt:lpstr>
      <vt:lpstr>Diapositiva 29</vt:lpstr>
      <vt:lpstr>Conclusión.</vt:lpstr>
      <vt:lpstr>La Integración OCS + GLPI resulta una aplicación de gran funcionalidad para requerimientos relacionados con el manejo de inventario y la atención de soporte, mesa de ayuda, y generación de estadísticas básicas.</vt:lpstr>
      <vt:lpstr>Diapositiva 32</vt:lpstr>
      <vt:lpstr>¡Muchas Gracias por su Atención!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GESTIONAR EL PARQUE INFORMÁTICO Y MESA DE AYUDA, CON SOFTWARE LIBRE.</dc:title>
  <dc:creator/>
  <cp:lastModifiedBy/>
  <cp:revision>20</cp:revision>
  <dcterms:created xsi:type="dcterms:W3CDTF">2012-10-17T12:45:07Z</dcterms:created>
  <dcterms:modified xsi:type="dcterms:W3CDTF">2012-11-01T19:37:20Z</dcterms:modified>
</cp:coreProperties>
</file>